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0" r:id="rId4"/>
    <p:sldId id="271" r:id="rId5"/>
    <p:sldId id="283" r:id="rId6"/>
    <p:sldId id="284" r:id="rId7"/>
    <p:sldId id="279" r:id="rId8"/>
    <p:sldId id="273" r:id="rId9"/>
    <p:sldId id="274" r:id="rId10"/>
    <p:sldId id="280" r:id="rId11"/>
    <p:sldId id="275" r:id="rId12"/>
    <p:sldId id="282" r:id="rId13"/>
    <p:sldId id="276" r:id="rId14"/>
    <p:sldId id="277" r:id="rId15"/>
    <p:sldId id="278" r:id="rId16"/>
    <p:sldId id="285" r:id="rId17"/>
    <p:sldId id="269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758" autoAdjust="0"/>
  </p:normalViewPr>
  <p:slideViewPr>
    <p:cSldViewPr>
      <p:cViewPr varScale="1">
        <p:scale>
          <a:sx n="53" d="100"/>
          <a:sy n="53" d="100"/>
        </p:scale>
        <p:origin x="189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6rSBifsvwg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974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important point is that, if we only take the reciprocity rights influential stakeholders into account, we overlook the rights of some significant groups of affected stakeholders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397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488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400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Theory in Practice: </a:t>
            </a:r>
            <a:r>
              <a:rPr lang="en-GB" b="1" dirty="0" err="1" smtClean="0"/>
              <a:t>Glencore</a:t>
            </a:r>
            <a:r>
              <a:rPr lang="en-GB" b="1" dirty="0" smtClean="0"/>
              <a:t> and Stakeholder Rights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 also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http://www.youtube.com/watch?v=u6rSBifsvwg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three-minute video entitled ‘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Glencore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Trading Away Life's Essentials’, which offers a critical overview of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Glencore’s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history and the way it uses its power</a:t>
            </a:r>
            <a:r>
              <a:rPr lang="en-GB" b="0" smtClean="0"/>
              <a:t>. </a:t>
            </a:r>
            <a:endParaRPr lang="en-GB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358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Exercise 1.2: Comparing Stakeholders’ Instrumental Importance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820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1.4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76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www.youtube.com/watch?v=17hnaKFjDU8. </a:t>
            </a:r>
            <a:r>
              <a:rPr lang="en-GB" dirty="0" smtClean="0"/>
              <a:t>A two-minute video in which R. Edward Freeman defines stakeholders. Interestingly, having defined stakeholders as people who can affect or be affected by a businesses purpose Freeman defends it against criticism by focusing primarily on those who can help business to create value – i.e. influential stakeholders. He thus seems to undermine the comprehensiveness of his definition in an effort to defend its instrumentalist ‘strategic’ legitimacy.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Exercise</a:t>
            </a:r>
            <a:r>
              <a:rPr lang="en-GB" b="1" baseline="0" dirty="0" smtClean="0"/>
              <a:t> 1.2a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12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76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class activity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287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class activity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794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emphasise the fact that some of the most obvious stakeholders fall into both categories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488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753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72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5tmOHk4Yugo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1.2 Rights Theory – Part Two</a:t>
            </a:r>
          </a:p>
          <a:p>
            <a:r>
              <a:rPr lang="en-GB" dirty="0" smtClean="0"/>
              <a:t>Rights and Stakeholders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normative relationships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‘normative’ denotes some form of ethical content</a:t>
            </a:r>
          </a:p>
          <a:p>
            <a:r>
              <a:rPr lang="en-GB" dirty="0"/>
              <a:t>stakeholders have a normative relationship with a company if the company has ethical reasons to take them into account</a:t>
            </a:r>
          </a:p>
          <a:p>
            <a:r>
              <a:rPr lang="en-GB" i="1" dirty="0" smtClean="0"/>
              <a:t>influential stakeholders </a:t>
            </a:r>
            <a:r>
              <a:rPr lang="en-GB" dirty="0" smtClean="0"/>
              <a:t>have a normative relationship because of their reciprocity rights</a:t>
            </a:r>
          </a:p>
          <a:p>
            <a:r>
              <a:rPr lang="en-GB" i="1" dirty="0" smtClean="0"/>
              <a:t>affected stakeholders </a:t>
            </a:r>
            <a:r>
              <a:rPr lang="en-GB" dirty="0" smtClean="0"/>
              <a:t>have a normative relationship because effect entails a right to consideration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949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instrumental relationships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‘instrumental’ denotes helping something to achieve its objectives</a:t>
            </a:r>
            <a:endParaRPr lang="en-GB" dirty="0"/>
          </a:p>
          <a:p>
            <a:r>
              <a:rPr lang="en-GB" dirty="0" smtClean="0"/>
              <a:t>stakeholders have an instrumental relationship with a company if they help it to achieve its objectives</a:t>
            </a:r>
          </a:p>
          <a:p>
            <a:r>
              <a:rPr lang="en-GB" i="1" dirty="0"/>
              <a:t>influential stakeholders </a:t>
            </a:r>
            <a:r>
              <a:rPr lang="en-GB" dirty="0"/>
              <a:t>have </a:t>
            </a:r>
            <a:r>
              <a:rPr lang="en-GB" dirty="0" smtClean="0"/>
              <a:t>an influential relationship with a company because their support helps it to achieve its objectives</a:t>
            </a:r>
            <a:endParaRPr lang="en-GB" dirty="0"/>
          </a:p>
          <a:p>
            <a:r>
              <a:rPr lang="en-GB" i="1" dirty="0"/>
              <a:t>affected stakeholders </a:t>
            </a:r>
            <a:r>
              <a:rPr lang="en-GB" dirty="0" smtClean="0"/>
              <a:t>do not have an instrumental relationship with a company because they have no influence on its achievement of its objectives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972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75656" y="719453"/>
            <a:ext cx="3291453" cy="3141595"/>
          </a:xfrm>
          <a:prstGeom prst="ellipse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93290" y="1906623"/>
            <a:ext cx="1656184" cy="77871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ea typeface="Calibri"/>
              </a:rPr>
              <a:t>influential stakeholders</a:t>
            </a:r>
            <a:endParaRPr lang="en-GB" sz="2000" dirty="0">
              <a:effectLst/>
              <a:ea typeface="Calibri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55976" y="719455"/>
            <a:ext cx="3024336" cy="3141593"/>
          </a:xfrm>
          <a:prstGeom prst="ellipse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936323" y="1915767"/>
            <a:ext cx="1765726" cy="7960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ea typeface="Calibri"/>
              </a:rPr>
              <a:t>affected </a:t>
            </a:r>
            <a:r>
              <a:rPr lang="en-GB" sz="2000" dirty="0">
                <a:effectLst/>
                <a:ea typeface="Calibri"/>
              </a:rPr>
              <a:t>stakeholders</a:t>
            </a:r>
          </a:p>
        </p:txBody>
      </p:sp>
      <p:sp>
        <p:nvSpPr>
          <p:cNvPr id="8" name="Oval 7"/>
          <p:cNvSpPr/>
          <p:nvPr/>
        </p:nvSpPr>
        <p:spPr>
          <a:xfrm>
            <a:off x="3491880" y="4637281"/>
            <a:ext cx="2103120" cy="20364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872137" y="5407131"/>
            <a:ext cx="1342605" cy="4967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ea typeface="Calibri"/>
              </a:rPr>
              <a:t>company</a:t>
            </a:r>
            <a:endParaRPr lang="en-GB" sz="2000" dirty="0">
              <a:effectLst/>
              <a:ea typeface="Calibri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72137" y="3861048"/>
            <a:ext cx="267815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927791" y="3861048"/>
            <a:ext cx="278419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37101" y="4201648"/>
            <a:ext cx="2769766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2000" dirty="0" smtClean="0"/>
              <a:t>normative relationship</a:t>
            </a:r>
            <a:endParaRPr lang="en-GB" sz="2000" dirty="0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97761" y="3991358"/>
            <a:ext cx="2950103" cy="1015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ea typeface="Calibri"/>
              </a:rPr>
              <a:t>instrumental </a:t>
            </a:r>
            <a:r>
              <a:rPr lang="en-GB" sz="2000" dirty="0">
                <a:effectLst/>
                <a:ea typeface="Calibri"/>
              </a:rPr>
              <a:t>relationship</a:t>
            </a:r>
          </a:p>
          <a:p>
            <a:pPr algn="ctr">
              <a:spcAft>
                <a:spcPts val="0"/>
              </a:spcAft>
            </a:pPr>
            <a:r>
              <a:rPr lang="en-GB" sz="2000" dirty="0">
                <a:effectLst/>
                <a:ea typeface="Calibri"/>
              </a:rPr>
              <a:t>and</a:t>
            </a:r>
          </a:p>
          <a:p>
            <a:pPr algn="ctr">
              <a:spcAft>
                <a:spcPts val="0"/>
              </a:spcAft>
            </a:pPr>
            <a:r>
              <a:rPr lang="en-GB" sz="2000" dirty="0">
                <a:effectLst/>
                <a:ea typeface="Calibri"/>
              </a:rPr>
              <a:t>normative relationship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35896" y="3913616"/>
            <a:ext cx="31357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244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 good ethics good for business?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a company has normative reasons and instrumental reasons to look after its </a:t>
            </a:r>
            <a:r>
              <a:rPr lang="en-GB" i="1" dirty="0" smtClean="0"/>
              <a:t>influential stakeholders</a:t>
            </a:r>
          </a:p>
          <a:p>
            <a:r>
              <a:rPr lang="en-GB" dirty="0" smtClean="0"/>
              <a:t>therefore, in its relationships with influential stakeholders, good ethics is good for business</a:t>
            </a:r>
          </a:p>
          <a:p>
            <a:r>
              <a:rPr lang="en-GB" dirty="0" smtClean="0"/>
              <a:t>a company has normative reasons to look after its </a:t>
            </a:r>
            <a:r>
              <a:rPr lang="en-GB" i="1" dirty="0" smtClean="0"/>
              <a:t>affected stakeholders</a:t>
            </a:r>
            <a:r>
              <a:rPr lang="en-GB" dirty="0" smtClean="0"/>
              <a:t>, but no instrumental reasons to do so</a:t>
            </a:r>
          </a:p>
          <a:p>
            <a:r>
              <a:rPr lang="en-GB" dirty="0" smtClean="0"/>
              <a:t>therefore, in </a:t>
            </a:r>
            <a:r>
              <a:rPr lang="en-GB" dirty="0"/>
              <a:t>its relationships with </a:t>
            </a:r>
            <a:r>
              <a:rPr lang="en-GB" dirty="0" smtClean="0"/>
              <a:t>affected stakeholders, good ethics is not necessarily good for business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2881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theory in practice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 err="1"/>
              <a:t>Glencore</a:t>
            </a:r>
            <a:r>
              <a:rPr lang="en-GB" dirty="0"/>
              <a:t> and Stakeholder Rights</a:t>
            </a:r>
          </a:p>
        </p:txBody>
      </p:sp>
    </p:spTree>
    <p:extLst>
      <p:ext uri="{BB962C8B-B14F-4D97-AF65-F5344CB8AC3E}">
        <p14:creationId xmlns:p14="http://schemas.microsoft.com/office/powerpoint/2010/main" val="390557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2938338"/>
          </a:xfrm>
        </p:spPr>
        <p:txBody>
          <a:bodyPr>
            <a:normAutofit/>
          </a:bodyPr>
          <a:lstStyle/>
          <a:p>
            <a:r>
              <a:rPr lang="en-GB" sz="3200" dirty="0"/>
              <a:t>variations in stakeholder </a:t>
            </a:r>
            <a:r>
              <a:rPr lang="en-GB" sz="3200" dirty="0" smtClean="0"/>
              <a:t>influence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952" y="3284984"/>
            <a:ext cx="4546848" cy="2841179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 smtClean="0"/>
              <a:t>variations </a:t>
            </a:r>
            <a:r>
              <a:rPr lang="en-GB" dirty="0"/>
              <a:t>in </a:t>
            </a: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instrumental </a:t>
            </a:r>
            <a:r>
              <a:rPr lang="en-GB" dirty="0"/>
              <a:t>importance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779912" y="2636912"/>
            <a:ext cx="1008112" cy="864096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25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privileging more influential stakeholders over less influential stakeholders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3"/>
              </a:rPr>
              <a:t>www.youtube.com/watch?v=5tmOHk4Yugo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291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stakeholder rights offers one basis for thinking about businesses’ ethical responsibilities</a:t>
            </a:r>
          </a:p>
          <a:p>
            <a:r>
              <a:rPr lang="en-GB" dirty="0" smtClean="0"/>
              <a:t>it is important to think about </a:t>
            </a:r>
            <a:r>
              <a:rPr lang="en-GB" dirty="0"/>
              <a:t>affected </a:t>
            </a:r>
            <a:r>
              <a:rPr lang="en-GB" dirty="0" smtClean="0"/>
              <a:t>stakeholders as well as influential stakeholders</a:t>
            </a:r>
          </a:p>
          <a:p>
            <a:r>
              <a:rPr lang="en-GB" dirty="0" smtClean="0"/>
              <a:t>the rights of (non-influential) affected stakeholders may get overlooked by companies who focus </a:t>
            </a:r>
            <a:r>
              <a:rPr lang="en-GB" dirty="0"/>
              <a:t>just on </a:t>
            </a:r>
            <a:r>
              <a:rPr lang="en-GB" dirty="0" smtClean="0"/>
              <a:t>stakeholders’ instrumental importance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Freeman, R.E. (1984) </a:t>
            </a:r>
            <a:r>
              <a:rPr lang="en-GB" i="1" dirty="0"/>
              <a:t>Strategic Management: A Stakeholder Approach</a:t>
            </a:r>
            <a:r>
              <a:rPr lang="en-GB" dirty="0"/>
              <a:t>. Boston: Pitman.</a:t>
            </a:r>
          </a:p>
        </p:txBody>
      </p:sp>
    </p:spTree>
    <p:extLst>
      <p:ext uri="{BB962C8B-B14F-4D97-AF65-F5344CB8AC3E}">
        <p14:creationId xmlns:p14="http://schemas.microsoft.com/office/powerpoint/2010/main" val="279324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explain </a:t>
            </a:r>
            <a:r>
              <a:rPr lang="en-GB" dirty="0"/>
              <a:t>how stakeholding offers a basis for considering rights in business </a:t>
            </a:r>
            <a:r>
              <a:rPr lang="en-GB" dirty="0" smtClean="0"/>
              <a:t>contexts</a:t>
            </a:r>
            <a:endParaRPr lang="en-GB" dirty="0"/>
          </a:p>
          <a:p>
            <a:r>
              <a:rPr lang="en-GB" dirty="0" smtClean="0"/>
              <a:t>to highlight </a:t>
            </a:r>
            <a:r>
              <a:rPr lang="en-GB" dirty="0"/>
              <a:t>the </a:t>
            </a:r>
            <a:r>
              <a:rPr lang="en-GB" dirty="0" smtClean="0"/>
              <a:t>need </a:t>
            </a:r>
            <a:r>
              <a:rPr lang="en-GB" dirty="0"/>
              <a:t>for businesses to consider the rights of affected stakeholders as well as those of influential </a:t>
            </a:r>
            <a:r>
              <a:rPr lang="en-GB" dirty="0" smtClean="0"/>
              <a:t>stakeholders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stakeholder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‘any group or individual who can affect or is affected by [a business] organizations’ objectives’ </a:t>
            </a:r>
            <a:r>
              <a:rPr lang="en-GB" dirty="0" smtClean="0"/>
              <a:t>(Freeman, 1984</a:t>
            </a:r>
            <a:r>
              <a:rPr lang="en-GB" dirty="0"/>
              <a:t>: 46)</a:t>
            </a:r>
          </a:p>
        </p:txBody>
      </p:sp>
    </p:spTree>
    <p:extLst>
      <p:ext uri="{BB962C8B-B14F-4D97-AF65-F5344CB8AC3E}">
        <p14:creationId xmlns:p14="http://schemas.microsoft.com/office/powerpoint/2010/main" val="4283793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types of stakeholder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influential stakeholders</a:t>
            </a:r>
            <a:r>
              <a:rPr lang="en-GB" dirty="0"/>
              <a:t>: </a:t>
            </a:r>
            <a:r>
              <a:rPr lang="en-GB" dirty="0" smtClean="0"/>
              <a:t>groups </a:t>
            </a:r>
            <a:r>
              <a:rPr lang="en-GB" dirty="0"/>
              <a:t>or </a:t>
            </a:r>
            <a:r>
              <a:rPr lang="en-GB" dirty="0" smtClean="0"/>
              <a:t>individuals </a:t>
            </a:r>
            <a:r>
              <a:rPr lang="en-GB" dirty="0"/>
              <a:t>who can </a:t>
            </a:r>
            <a:r>
              <a:rPr lang="en-GB" dirty="0" smtClean="0"/>
              <a:t>influence a company’s achievement of its objectives</a:t>
            </a:r>
          </a:p>
          <a:p>
            <a:r>
              <a:rPr lang="en-GB" dirty="0" smtClean="0"/>
              <a:t>affected stakeholders</a:t>
            </a:r>
            <a:r>
              <a:rPr lang="en-GB" dirty="0"/>
              <a:t>: groups or individuals who </a:t>
            </a:r>
            <a:r>
              <a:rPr lang="en-GB" dirty="0" smtClean="0"/>
              <a:t>are affected by a company’s activities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177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identifying influential stakeholders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what groups or </a:t>
            </a:r>
            <a:r>
              <a:rPr lang="en-GB" dirty="0"/>
              <a:t>individuals can influence a company’s achievement of its </a:t>
            </a:r>
            <a:r>
              <a:rPr lang="en-GB" dirty="0" smtClean="0"/>
              <a:t>objectives?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8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identifying affected stakeholders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 smtClean="0"/>
              <a:t>what groups </a:t>
            </a:r>
            <a:r>
              <a:rPr lang="en-GB" dirty="0"/>
              <a:t>or individuals </a:t>
            </a:r>
            <a:r>
              <a:rPr lang="en-GB" dirty="0" smtClean="0"/>
              <a:t>may be affected </a:t>
            </a:r>
            <a:r>
              <a:rPr lang="en-GB" dirty="0"/>
              <a:t>by a company’s </a:t>
            </a:r>
            <a:r>
              <a:rPr lang="en-GB" dirty="0" smtClean="0"/>
              <a:t>activities?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0289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75656" y="719453"/>
            <a:ext cx="3291453" cy="3141595"/>
          </a:xfrm>
          <a:prstGeom prst="ellipse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93290" y="1906623"/>
            <a:ext cx="1656184" cy="77871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latin typeface="+mj-lt"/>
                <a:ea typeface="Calibri"/>
              </a:rPr>
              <a:t>influential stakeholders</a:t>
            </a:r>
            <a:endParaRPr lang="en-GB" sz="2000" dirty="0">
              <a:effectLst/>
              <a:latin typeface="+mj-lt"/>
              <a:ea typeface="Calibri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55976" y="719455"/>
            <a:ext cx="3024336" cy="3141593"/>
          </a:xfrm>
          <a:prstGeom prst="ellipse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936323" y="1915767"/>
            <a:ext cx="1765726" cy="7960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ea typeface="Calibri"/>
              </a:rPr>
              <a:t>affected </a:t>
            </a:r>
            <a:r>
              <a:rPr lang="en-GB" sz="2000" dirty="0">
                <a:effectLst/>
                <a:ea typeface="Calibri"/>
              </a:rPr>
              <a:t>stakeholders</a:t>
            </a:r>
          </a:p>
        </p:txBody>
      </p:sp>
      <p:sp>
        <p:nvSpPr>
          <p:cNvPr id="8" name="Oval 7"/>
          <p:cNvSpPr/>
          <p:nvPr/>
        </p:nvSpPr>
        <p:spPr>
          <a:xfrm>
            <a:off x="3491880" y="4637281"/>
            <a:ext cx="2103120" cy="20364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872137" y="5407131"/>
            <a:ext cx="1342605" cy="4967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 smtClean="0">
                <a:effectLst/>
                <a:latin typeface="+mj-lt"/>
                <a:ea typeface="Calibri"/>
              </a:rPr>
              <a:t>company</a:t>
            </a:r>
            <a:endParaRPr lang="en-GB" sz="2000" dirty="0">
              <a:effectLst/>
              <a:latin typeface="+mj-lt"/>
              <a:ea typeface="Calibri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72137" y="3861048"/>
            <a:ext cx="267815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927791" y="3861048"/>
            <a:ext cx="278419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27784" y="4067780"/>
            <a:ext cx="137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influence</a:t>
            </a:r>
            <a:endParaRPr lang="en-GB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5306148" y="4067780"/>
            <a:ext cx="1201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effect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31389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influential stakeholders: </a:t>
            </a:r>
            <a:br>
              <a:rPr lang="en-GB" dirty="0" smtClean="0"/>
            </a:br>
            <a:r>
              <a:rPr lang="en-GB" dirty="0" smtClean="0"/>
              <a:t>reciprocity rights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/>
          </a:bodyPr>
          <a:lstStyle/>
          <a:p>
            <a:r>
              <a:rPr lang="en-GB" dirty="0" smtClean="0"/>
              <a:t>reciprocity: ‘the practice of exchanging things with others for mutual benefit’ (Oxford English Dictionary)</a:t>
            </a:r>
          </a:p>
          <a:p>
            <a:r>
              <a:rPr lang="en-GB" dirty="0" smtClean="0"/>
              <a:t>stakeholders </a:t>
            </a:r>
            <a:r>
              <a:rPr lang="en-GB" dirty="0"/>
              <a:t>influence the success of a </a:t>
            </a:r>
            <a:r>
              <a:rPr lang="en-GB" dirty="0" smtClean="0"/>
              <a:t>company by </a:t>
            </a:r>
            <a:r>
              <a:rPr lang="en-GB" dirty="0"/>
              <a:t>supporting </a:t>
            </a:r>
            <a:r>
              <a:rPr lang="en-GB" dirty="0" smtClean="0"/>
              <a:t>it</a:t>
            </a:r>
          </a:p>
          <a:p>
            <a:r>
              <a:rPr lang="en-GB" dirty="0" smtClean="0"/>
              <a:t>therefore they </a:t>
            </a:r>
            <a:r>
              <a:rPr lang="en-GB" dirty="0"/>
              <a:t>have, in </a:t>
            </a:r>
            <a:r>
              <a:rPr lang="en-GB" dirty="0" smtClean="0"/>
              <a:t>exchange, </a:t>
            </a:r>
            <a:r>
              <a:rPr lang="en-GB" dirty="0"/>
              <a:t>a right to expect that their interests will be taken into account by that </a:t>
            </a:r>
            <a:r>
              <a:rPr lang="en-GB" dirty="0" smtClean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15183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affected stakeholders: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effect </a:t>
            </a:r>
            <a:r>
              <a:rPr lang="en-GB" dirty="0"/>
              <a:t>entails a right to </a:t>
            </a:r>
            <a:r>
              <a:rPr lang="en-GB" dirty="0" smtClean="0"/>
              <a:t>consideration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GB" dirty="0"/>
              <a:t>if our actions have an effect on other people, those people have a right to be taken into account by </a:t>
            </a:r>
            <a:r>
              <a:rPr lang="en-GB" dirty="0" smtClean="0"/>
              <a:t>us</a:t>
            </a:r>
          </a:p>
          <a:p>
            <a:r>
              <a:rPr lang="en-GB" dirty="0" smtClean="0"/>
              <a:t>similarly, if a company’s activity has an effect on stakeholders, those stakeholders have a right to be taken into account by that company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255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744</Words>
  <Application>Microsoft Office PowerPoint</Application>
  <PresentationFormat>On-screen Show (4:3)</PresentationFormat>
  <Paragraphs>90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Ethics Theory  and  Business Practice</vt:lpstr>
      <vt:lpstr>aims</vt:lpstr>
      <vt:lpstr>a stakeholder</vt:lpstr>
      <vt:lpstr>two types of stakeholder</vt:lpstr>
      <vt:lpstr>identifying influential stakeholders</vt:lpstr>
      <vt:lpstr>identifying affected stakeholders</vt:lpstr>
      <vt:lpstr>PowerPoint Presentation</vt:lpstr>
      <vt:lpstr>influential stakeholders:  reciprocity rights</vt:lpstr>
      <vt:lpstr>affected stakeholders:  effect entails a right to consideration</vt:lpstr>
      <vt:lpstr>normative relationships</vt:lpstr>
      <vt:lpstr>instrumental relationships</vt:lpstr>
      <vt:lpstr>PowerPoint Presentation</vt:lpstr>
      <vt:lpstr>is good ethics good for business?</vt:lpstr>
      <vt:lpstr>theory in practice</vt:lpstr>
      <vt:lpstr>variations in stakeholder influence</vt:lpstr>
      <vt:lpstr>privileging more influential stakeholders over less influential stakeholders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46</cp:revision>
  <dcterms:created xsi:type="dcterms:W3CDTF">2014-04-08T09:24:31Z</dcterms:created>
  <dcterms:modified xsi:type="dcterms:W3CDTF">2016-08-09T15:49:18Z</dcterms:modified>
</cp:coreProperties>
</file>